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611" r:id="rId2"/>
    <p:sldId id="625" r:id="rId3"/>
    <p:sldId id="279" r:id="rId4"/>
    <p:sldId id="654" r:id="rId5"/>
    <p:sldId id="739" r:id="rId6"/>
    <p:sldId id="617" r:id="rId7"/>
    <p:sldId id="740" r:id="rId8"/>
    <p:sldId id="741" r:id="rId9"/>
    <p:sldId id="65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NKOUO NKANJE Aristide" initials="YNA" lastIdx="3" clrIdx="0">
    <p:extLst>
      <p:ext uri="{19B8F6BF-5375-455C-9EA6-DF929625EA0E}">
        <p15:presenceInfo xmlns:p15="http://schemas.microsoft.com/office/powerpoint/2012/main" userId="YONKOUO NKANJE Aristid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414"/>
    <a:srgbClr val="C2C923"/>
    <a:srgbClr val="074D67"/>
    <a:srgbClr val="CB1B4A"/>
    <a:srgbClr val="282F39"/>
    <a:srgbClr val="007A7D"/>
    <a:srgbClr val="42A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9" autoAdjust="0"/>
    <p:restoredTop sz="93284" autoAdjust="0"/>
  </p:normalViewPr>
  <p:slideViewPr>
    <p:cSldViewPr snapToGrid="0">
      <p:cViewPr varScale="1">
        <p:scale>
          <a:sx n="75" d="100"/>
          <a:sy n="75" d="100"/>
        </p:scale>
        <p:origin x="226" y="58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F83B1-718E-48AD-8A79-00C83530C68C}" type="datetimeFigureOut">
              <a:rPr lang="fr-FR" smtClean="0"/>
              <a:t>19/11/2023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8405B-EBDA-4707-AFE5-DD5707FEB38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1304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19/11/2023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274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19/11/2023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314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19/11/2023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930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19/11/2023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15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19/11/2023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12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19/11/2023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00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19/11/2023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66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19/11/2023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75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19/11/2023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41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19/11/2023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089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19/11/2023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3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/>
              <a:t>19/11/2023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41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426221" y="5381521"/>
            <a:ext cx="4555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 smtClean="0">
                <a:solidFill>
                  <a:schemeClr val="bg2">
                    <a:lumMod val="10000"/>
                  </a:schemeClr>
                </a:solidFill>
              </a:rPr>
              <a:t>Kribi du 5 au 7 juin 2023</a:t>
            </a:r>
          </a:p>
        </p:txBody>
      </p:sp>
      <p:sp>
        <p:nvSpPr>
          <p:cNvPr id="7" name="Rectangle 6"/>
          <p:cNvSpPr/>
          <p:nvPr/>
        </p:nvSpPr>
        <p:spPr>
          <a:xfrm>
            <a:off x="3845990" y="5727770"/>
            <a:ext cx="37164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2">
                    <a:lumMod val="10000"/>
                  </a:schemeClr>
                </a:solidFill>
              </a:rPr>
              <a:t>Aristide YONKOUO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426221" y="5589271"/>
            <a:ext cx="4555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>
                <a:solidFill>
                  <a:schemeClr val="bg2">
                    <a:lumMod val="10000"/>
                  </a:schemeClr>
                </a:solidFill>
              </a:rPr>
              <a:t>Par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0" y="159026"/>
            <a:ext cx="12384157" cy="647545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fr-FR" dirty="0" smtClean="0">
                <a:blipFill>
                  <a:blip r:embed="rId2"/>
                  <a:stretch>
                    <a:fillRect/>
                  </a:stretch>
                </a:blipFill>
              </a:rPr>
              <a:t>------------------</a:t>
            </a:r>
            <a:endParaRPr lang="fr-FR" dirty="0">
              <a:blipFill>
                <a:blip r:embed="rId2"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229168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487680" y="869486"/>
            <a:ext cx="11083024" cy="5362642"/>
            <a:chOff x="426720" y="889806"/>
            <a:chExt cx="11083024" cy="5362642"/>
          </a:xfrm>
          <a:blipFill>
            <a:blip r:embed="rId2"/>
            <a:stretch>
              <a:fillRect/>
            </a:stretch>
          </a:blipFill>
        </p:grpSpPr>
        <p:sp>
          <p:nvSpPr>
            <p:cNvPr id="4" name="Rectangle à coins arrondis 3"/>
            <p:cNvSpPr/>
            <p:nvPr/>
          </p:nvSpPr>
          <p:spPr>
            <a:xfrm>
              <a:off x="426720" y="1444335"/>
              <a:ext cx="619760" cy="384495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à coins arrondis 17"/>
            <p:cNvSpPr/>
            <p:nvPr/>
          </p:nvSpPr>
          <p:spPr>
            <a:xfrm>
              <a:off x="2699714" y="889806"/>
              <a:ext cx="582981" cy="495400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à coins arrondis 19"/>
            <p:cNvSpPr/>
            <p:nvPr/>
          </p:nvSpPr>
          <p:spPr>
            <a:xfrm>
              <a:off x="1046480" y="2559090"/>
              <a:ext cx="551078" cy="161544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à coins arrondis 21"/>
            <p:cNvSpPr/>
            <p:nvPr/>
          </p:nvSpPr>
          <p:spPr>
            <a:xfrm>
              <a:off x="2148636" y="1444335"/>
              <a:ext cx="551078" cy="38449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à coins arrondis 23"/>
            <p:cNvSpPr/>
            <p:nvPr/>
          </p:nvSpPr>
          <p:spPr>
            <a:xfrm>
              <a:off x="1597558" y="1828378"/>
              <a:ext cx="551078" cy="307686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à coins arrondis 24"/>
            <p:cNvSpPr/>
            <p:nvPr/>
          </p:nvSpPr>
          <p:spPr>
            <a:xfrm>
              <a:off x="3282695" y="1596735"/>
              <a:ext cx="551078" cy="38449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à coins arrondis 25"/>
            <p:cNvSpPr/>
            <p:nvPr/>
          </p:nvSpPr>
          <p:spPr>
            <a:xfrm>
              <a:off x="5456636" y="1066800"/>
              <a:ext cx="582981" cy="495400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à coins arrondis 26"/>
            <p:cNvSpPr/>
            <p:nvPr/>
          </p:nvSpPr>
          <p:spPr>
            <a:xfrm>
              <a:off x="3821889" y="2418080"/>
              <a:ext cx="582462" cy="302360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à coins arrondis 27"/>
            <p:cNvSpPr/>
            <p:nvPr/>
          </p:nvSpPr>
          <p:spPr>
            <a:xfrm>
              <a:off x="4924045" y="1621329"/>
              <a:ext cx="551078" cy="38449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à coins arrondis 28"/>
            <p:cNvSpPr/>
            <p:nvPr/>
          </p:nvSpPr>
          <p:spPr>
            <a:xfrm>
              <a:off x="4372967" y="2005371"/>
              <a:ext cx="551078" cy="307686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 à coins arrondis 29"/>
            <p:cNvSpPr/>
            <p:nvPr/>
          </p:nvSpPr>
          <p:spPr>
            <a:xfrm>
              <a:off x="6027214" y="1678017"/>
              <a:ext cx="551078" cy="38449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à coins arrondis 30"/>
            <p:cNvSpPr/>
            <p:nvPr/>
          </p:nvSpPr>
          <p:spPr>
            <a:xfrm>
              <a:off x="8209580" y="1148081"/>
              <a:ext cx="582981" cy="495400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à coins arrondis 31"/>
            <p:cNvSpPr/>
            <p:nvPr/>
          </p:nvSpPr>
          <p:spPr>
            <a:xfrm>
              <a:off x="6572208" y="2559090"/>
              <a:ext cx="557161" cy="217547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à coins arrondis 32"/>
            <p:cNvSpPr/>
            <p:nvPr/>
          </p:nvSpPr>
          <p:spPr>
            <a:xfrm>
              <a:off x="7658502" y="1596734"/>
              <a:ext cx="551078" cy="38449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à coins arrondis 33"/>
            <p:cNvSpPr/>
            <p:nvPr/>
          </p:nvSpPr>
          <p:spPr>
            <a:xfrm>
              <a:off x="7113317" y="2086652"/>
              <a:ext cx="551078" cy="307686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à coins arrondis 34"/>
            <p:cNvSpPr/>
            <p:nvPr/>
          </p:nvSpPr>
          <p:spPr>
            <a:xfrm>
              <a:off x="8792561" y="1828376"/>
              <a:ext cx="551078" cy="38449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à coins arrondis 35"/>
            <p:cNvSpPr/>
            <p:nvPr/>
          </p:nvSpPr>
          <p:spPr>
            <a:xfrm>
              <a:off x="10909496" y="1066800"/>
              <a:ext cx="600248" cy="518564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à coins arrondis 36"/>
            <p:cNvSpPr/>
            <p:nvPr/>
          </p:nvSpPr>
          <p:spPr>
            <a:xfrm>
              <a:off x="9317730" y="2559090"/>
              <a:ext cx="608890" cy="217547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à coins arrondis 37"/>
            <p:cNvSpPr/>
            <p:nvPr/>
          </p:nvSpPr>
          <p:spPr>
            <a:xfrm>
              <a:off x="10384421" y="1828375"/>
              <a:ext cx="551078" cy="38449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à coins arrondis 38"/>
            <p:cNvSpPr/>
            <p:nvPr/>
          </p:nvSpPr>
          <p:spPr>
            <a:xfrm>
              <a:off x="9851028" y="2237013"/>
              <a:ext cx="551078" cy="307686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9722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3236239">
            <a:off x="2627792" y="-2209595"/>
            <a:ext cx="3944639" cy="10283774"/>
          </a:xfrm>
          <a:prstGeom prst="rect">
            <a:avLst/>
          </a:prstGeom>
          <a:solidFill>
            <a:schemeClr val="tx1">
              <a:lumMod val="75000"/>
              <a:lumOff val="25000"/>
              <a:alpha val="10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4042191" y="-90442"/>
            <a:ext cx="9605025" cy="4862095"/>
            <a:chOff x="4285262" y="-993271"/>
            <a:chExt cx="9605025" cy="4862095"/>
          </a:xfrm>
          <a:blipFill>
            <a:blip r:embed="rId2"/>
            <a:stretch>
              <a:fillRect/>
            </a:stretch>
          </a:blipFill>
        </p:grpSpPr>
        <p:sp>
          <p:nvSpPr>
            <p:cNvPr id="2" name="Rectangle à coins arrondis 1"/>
            <p:cNvSpPr/>
            <p:nvPr/>
          </p:nvSpPr>
          <p:spPr>
            <a:xfrm rot="19471236">
              <a:off x="4934831" y="-993271"/>
              <a:ext cx="7304933" cy="16016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0" name="Rectangle à coins arrondis 9"/>
            <p:cNvSpPr/>
            <p:nvPr/>
          </p:nvSpPr>
          <p:spPr>
            <a:xfrm rot="19471236">
              <a:off x="4285262" y="906276"/>
              <a:ext cx="9089525" cy="193086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1" name="Rectangle à coins arrondis 10"/>
            <p:cNvSpPr/>
            <p:nvPr/>
          </p:nvSpPr>
          <p:spPr>
            <a:xfrm rot="19471236">
              <a:off x="6585354" y="2288609"/>
              <a:ext cx="7304933" cy="158021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1215342" y="3298785"/>
            <a:ext cx="2488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MON TITRE ICI</a:t>
            </a:r>
          </a:p>
          <a:p>
            <a:r>
              <a:rPr lang="fr-FR" sz="2800" dirty="0" smtClean="0"/>
              <a:t>Sous titre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006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-7717" y="-35774"/>
            <a:ext cx="10968462" cy="693902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11"/>
          <p:cNvGrpSpPr/>
          <p:nvPr/>
        </p:nvGrpSpPr>
        <p:grpSpPr>
          <a:xfrm>
            <a:off x="6306749" y="-372316"/>
            <a:ext cx="7099148" cy="7429199"/>
            <a:chOff x="6202577" y="-326018"/>
            <a:chExt cx="7099148" cy="7429199"/>
          </a:xfrm>
          <a:blipFill>
            <a:blip r:embed="rId2"/>
            <a:stretch>
              <a:fillRect/>
            </a:stretch>
          </a:blipFill>
          <a:effectLst>
            <a:outerShdw blurRad="50800" dist="25400" dir="21540000" algn="ctr" rotWithShape="0">
              <a:srgbClr val="000000">
                <a:alpha val="43137"/>
              </a:srgbClr>
            </a:outerShdw>
          </a:effectLst>
        </p:grpSpPr>
        <p:sp>
          <p:nvSpPr>
            <p:cNvPr id="11" name="Hexagone 10"/>
            <p:cNvSpPr/>
            <p:nvPr/>
          </p:nvSpPr>
          <p:spPr>
            <a:xfrm rot="5400000">
              <a:off x="6840641" y="2118168"/>
              <a:ext cx="1423686" cy="1342663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Hexagone 31"/>
            <p:cNvSpPr/>
            <p:nvPr/>
          </p:nvSpPr>
          <p:spPr>
            <a:xfrm rot="5400000">
              <a:off x="8266256" y="2118168"/>
              <a:ext cx="1423686" cy="1342663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Hexagone 32"/>
            <p:cNvSpPr/>
            <p:nvPr/>
          </p:nvSpPr>
          <p:spPr>
            <a:xfrm rot="5400000">
              <a:off x="9722251" y="2118168"/>
              <a:ext cx="1423686" cy="1342663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Hexagone 33"/>
            <p:cNvSpPr/>
            <p:nvPr/>
          </p:nvSpPr>
          <p:spPr>
            <a:xfrm rot="5400000">
              <a:off x="7553448" y="916331"/>
              <a:ext cx="1423686" cy="1342663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Hexagone 34"/>
            <p:cNvSpPr/>
            <p:nvPr/>
          </p:nvSpPr>
          <p:spPr>
            <a:xfrm rot="5400000">
              <a:off x="8979063" y="916331"/>
              <a:ext cx="1423686" cy="1342663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Hexagone 35"/>
            <p:cNvSpPr/>
            <p:nvPr/>
          </p:nvSpPr>
          <p:spPr>
            <a:xfrm rot="5400000">
              <a:off x="7594923" y="3320004"/>
              <a:ext cx="1423686" cy="1342663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Hexagone 36"/>
            <p:cNvSpPr/>
            <p:nvPr/>
          </p:nvSpPr>
          <p:spPr>
            <a:xfrm rot="5400000">
              <a:off x="9020538" y="3320004"/>
              <a:ext cx="1423686" cy="1342663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Hexagone 37"/>
            <p:cNvSpPr/>
            <p:nvPr/>
          </p:nvSpPr>
          <p:spPr>
            <a:xfrm rot="5400000">
              <a:off x="9733346" y="4518168"/>
              <a:ext cx="1423686" cy="1342663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Hexagone 38"/>
            <p:cNvSpPr/>
            <p:nvPr/>
          </p:nvSpPr>
          <p:spPr>
            <a:xfrm rot="5400000">
              <a:off x="11158961" y="4518168"/>
              <a:ext cx="1423686" cy="1342663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Hexagone 39"/>
            <p:cNvSpPr/>
            <p:nvPr/>
          </p:nvSpPr>
          <p:spPr>
            <a:xfrm rot="5400000">
              <a:off x="7589614" y="5632321"/>
              <a:ext cx="1423686" cy="1342663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Hexagone 40"/>
            <p:cNvSpPr/>
            <p:nvPr/>
          </p:nvSpPr>
          <p:spPr>
            <a:xfrm rot="5400000">
              <a:off x="10446153" y="3316331"/>
              <a:ext cx="1423686" cy="1342663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Hexagone 41"/>
            <p:cNvSpPr/>
            <p:nvPr/>
          </p:nvSpPr>
          <p:spPr>
            <a:xfrm rot="5400000">
              <a:off x="11871768" y="3316332"/>
              <a:ext cx="1423686" cy="1342663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Hexagone 42"/>
            <p:cNvSpPr/>
            <p:nvPr/>
          </p:nvSpPr>
          <p:spPr>
            <a:xfrm rot="5400000">
              <a:off x="11918551" y="5720005"/>
              <a:ext cx="1423686" cy="1342663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Hexagone 43"/>
            <p:cNvSpPr/>
            <p:nvPr/>
          </p:nvSpPr>
          <p:spPr>
            <a:xfrm rot="5400000">
              <a:off x="10487630" y="5720006"/>
              <a:ext cx="1423686" cy="1342663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Hexagone 44"/>
            <p:cNvSpPr/>
            <p:nvPr/>
          </p:nvSpPr>
          <p:spPr>
            <a:xfrm rot="5400000">
              <a:off x="11117486" y="-285507"/>
              <a:ext cx="1423686" cy="1342663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Hexagone 45"/>
            <p:cNvSpPr/>
            <p:nvPr/>
          </p:nvSpPr>
          <p:spPr>
            <a:xfrm rot="5400000">
              <a:off x="11158960" y="2124824"/>
              <a:ext cx="1423686" cy="1342663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Hexagone 47"/>
            <p:cNvSpPr/>
            <p:nvPr/>
          </p:nvSpPr>
          <p:spPr>
            <a:xfrm rot="5400000">
              <a:off x="9712609" y="-224835"/>
              <a:ext cx="1423686" cy="1342663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Hexagone 48"/>
            <p:cNvSpPr/>
            <p:nvPr/>
          </p:nvSpPr>
          <p:spPr>
            <a:xfrm rot="5400000">
              <a:off x="8286993" y="-224835"/>
              <a:ext cx="1423686" cy="1342663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Hexagone 49"/>
            <p:cNvSpPr/>
            <p:nvPr/>
          </p:nvSpPr>
          <p:spPr>
            <a:xfrm rot="5400000">
              <a:off x="10446153" y="916329"/>
              <a:ext cx="1423686" cy="1342663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Hexagone 50"/>
            <p:cNvSpPr/>
            <p:nvPr/>
          </p:nvSpPr>
          <p:spPr>
            <a:xfrm rot="5400000">
              <a:off x="11871768" y="916329"/>
              <a:ext cx="1423686" cy="1342663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Hexagone 51"/>
            <p:cNvSpPr/>
            <p:nvPr/>
          </p:nvSpPr>
          <p:spPr>
            <a:xfrm rot="5400000">
              <a:off x="8300493" y="4461169"/>
              <a:ext cx="1423686" cy="1342663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Hexagone 52"/>
            <p:cNvSpPr/>
            <p:nvPr/>
          </p:nvSpPr>
          <p:spPr>
            <a:xfrm rot="5400000">
              <a:off x="9020537" y="5720006"/>
              <a:ext cx="1423686" cy="1342663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Hexagone 53"/>
            <p:cNvSpPr/>
            <p:nvPr/>
          </p:nvSpPr>
          <p:spPr>
            <a:xfrm rot="5400000">
              <a:off x="6895614" y="4461169"/>
              <a:ext cx="1423686" cy="1342663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Hexagone 54"/>
            <p:cNvSpPr/>
            <p:nvPr/>
          </p:nvSpPr>
          <p:spPr>
            <a:xfrm rot="5400000">
              <a:off x="6162066" y="3289669"/>
              <a:ext cx="1423686" cy="1342663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8" name="ZoneTexte 57"/>
          <p:cNvSpPr txBox="1"/>
          <p:nvPr/>
        </p:nvSpPr>
        <p:spPr>
          <a:xfrm>
            <a:off x="975152" y="2725852"/>
            <a:ext cx="454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MON TITRE ICI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1099595" y="3204997"/>
            <a:ext cx="4097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Brush Script MT" panose="03060802040406070304" pitchFamily="66" charset="0"/>
              </a:rPr>
              <a:t>Sous </a:t>
            </a:r>
            <a:r>
              <a:rPr lang="fr-FR" sz="32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titre</a:t>
            </a:r>
            <a:endParaRPr lang="fr-FR" sz="32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  <p:sp>
        <p:nvSpPr>
          <p:cNvPr id="60" name="Hexagone 59"/>
          <p:cNvSpPr/>
          <p:nvPr/>
        </p:nvSpPr>
        <p:spPr>
          <a:xfrm rot="5400000">
            <a:off x="1059083" y="304982"/>
            <a:ext cx="1423686" cy="1342663"/>
          </a:xfrm>
          <a:prstGeom prst="hexagon">
            <a:avLst/>
          </a:prstGeom>
          <a:noFill/>
          <a:ln>
            <a:solidFill>
              <a:schemeClr val="bg1"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Hexagone 60"/>
          <p:cNvSpPr/>
          <p:nvPr/>
        </p:nvSpPr>
        <p:spPr>
          <a:xfrm rot="5400000">
            <a:off x="2412155" y="5308157"/>
            <a:ext cx="2104340" cy="2044137"/>
          </a:xfrm>
          <a:prstGeom prst="hexagon">
            <a:avLst/>
          </a:prstGeom>
          <a:noFill/>
          <a:ln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Hexagone 61"/>
          <p:cNvSpPr/>
          <p:nvPr/>
        </p:nvSpPr>
        <p:spPr>
          <a:xfrm rot="5400000">
            <a:off x="-473114" y="2372744"/>
            <a:ext cx="1423686" cy="1342663"/>
          </a:xfrm>
          <a:prstGeom prst="hexagon">
            <a:avLst/>
          </a:prstGeom>
          <a:noFill/>
          <a:ln>
            <a:solidFill>
              <a:schemeClr val="bg1"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Hexagone 62"/>
          <p:cNvSpPr/>
          <p:nvPr/>
        </p:nvSpPr>
        <p:spPr>
          <a:xfrm rot="5400000">
            <a:off x="4330988" y="3932469"/>
            <a:ext cx="1091116" cy="976377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32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e 3"/>
          <p:cNvSpPr/>
          <p:nvPr/>
        </p:nvSpPr>
        <p:spPr>
          <a:xfrm rot="16200000">
            <a:off x="8252752" y="1377386"/>
            <a:ext cx="2199190" cy="1990848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1" name="Hexagone 30"/>
          <p:cNvSpPr/>
          <p:nvPr/>
        </p:nvSpPr>
        <p:spPr>
          <a:xfrm rot="16200000">
            <a:off x="9319551" y="3138667"/>
            <a:ext cx="2199190" cy="1990848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2" name="Hexagone 31"/>
          <p:cNvSpPr/>
          <p:nvPr/>
        </p:nvSpPr>
        <p:spPr>
          <a:xfrm rot="16200000">
            <a:off x="7243828" y="3161817"/>
            <a:ext cx="2199190" cy="1990848"/>
          </a:xfrm>
          <a:prstGeom prst="hexagon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882555" y="2849863"/>
            <a:ext cx="55182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>
              <a:spcAft>
                <a:spcPts val="0"/>
              </a:spcAft>
            </a:pP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La </a:t>
            </a:r>
            <a:r>
              <a:rPr lang="fr-FR" sz="2000" dirty="0"/>
              <a:t>norme internationale ISO 5127-1 définit le document comme </a:t>
            </a:r>
            <a:r>
              <a:rPr lang="fr-FR" sz="2000" i="1" dirty="0"/>
              <a:t>« une information enregistrée qui peut être traitée comme une unité dans un processus de communication, quelque soit sa forme et ses caractéristiques ».</a:t>
            </a:r>
          </a:p>
          <a:p>
            <a:pPr marL="0" lvl="2" algn="just">
              <a:spcAft>
                <a:spcPts val="0"/>
              </a:spcAft>
            </a:pPr>
            <a:endParaRPr lang="fr-FR" sz="2000" dirty="0"/>
          </a:p>
          <a:p>
            <a:pPr marL="0" lvl="2" algn="just"/>
            <a:r>
              <a:rPr lang="fr-FR" sz="2000" dirty="0"/>
              <a:t>Contrairement à la croyance populaire, un document devient archives dès sa création ou sa réception. Il n'est pas nécessaire qu'il soit vieux. 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882555" y="1785943"/>
            <a:ext cx="454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latin typeface="Arial Black" panose="020B0A04020102020204" pitchFamily="34" charset="0"/>
              </a:rPr>
              <a:t>MON TITRE ICI</a:t>
            </a:r>
          </a:p>
        </p:txBody>
      </p:sp>
      <p:sp>
        <p:nvSpPr>
          <p:cNvPr id="37" name="Hexagone 36"/>
          <p:cNvSpPr/>
          <p:nvPr/>
        </p:nvSpPr>
        <p:spPr>
          <a:xfrm rot="16200000">
            <a:off x="-323613" y="-498189"/>
            <a:ext cx="2221384" cy="1990845"/>
          </a:xfrm>
          <a:prstGeom prst="hexagon">
            <a:avLst/>
          </a:prstGeom>
          <a:noFill/>
          <a:ln>
            <a:solidFill>
              <a:schemeClr val="tx1">
                <a:alpha val="9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8" name="Hexagone 37"/>
          <p:cNvSpPr/>
          <p:nvPr/>
        </p:nvSpPr>
        <p:spPr>
          <a:xfrm rot="16200000">
            <a:off x="5915664" y="5380490"/>
            <a:ext cx="1489213" cy="1375457"/>
          </a:xfrm>
          <a:prstGeom prst="hexagon">
            <a:avLst/>
          </a:prstGeom>
          <a:noFill/>
          <a:ln>
            <a:solidFill>
              <a:schemeClr val="tx1">
                <a:alpha val="9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9" name="Hexagone 38"/>
          <p:cNvSpPr/>
          <p:nvPr/>
        </p:nvSpPr>
        <p:spPr>
          <a:xfrm rot="16200000">
            <a:off x="501600" y="3593295"/>
            <a:ext cx="1489213" cy="1375457"/>
          </a:xfrm>
          <a:prstGeom prst="hexagon">
            <a:avLst/>
          </a:prstGeom>
          <a:noFill/>
          <a:ln>
            <a:solidFill>
              <a:schemeClr val="tx1">
                <a:alpha val="9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3" name="Hexagone 42"/>
          <p:cNvSpPr/>
          <p:nvPr/>
        </p:nvSpPr>
        <p:spPr>
          <a:xfrm rot="16200000">
            <a:off x="1903753" y="1006996"/>
            <a:ext cx="592801" cy="532437"/>
          </a:xfrm>
          <a:prstGeom prst="hexagon">
            <a:avLst/>
          </a:prstGeom>
          <a:noFill/>
          <a:ln>
            <a:solidFill>
              <a:schemeClr val="tx1">
                <a:alpha val="9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4" name="Hexagone 43"/>
          <p:cNvSpPr/>
          <p:nvPr/>
        </p:nvSpPr>
        <p:spPr>
          <a:xfrm rot="16200000">
            <a:off x="3581120" y="6098401"/>
            <a:ext cx="592801" cy="532437"/>
          </a:xfrm>
          <a:prstGeom prst="hexagon">
            <a:avLst/>
          </a:prstGeom>
          <a:noFill/>
          <a:ln>
            <a:solidFill>
              <a:schemeClr val="tx1">
                <a:alpha val="9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3209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amburg: Polizei will Software zur Gesichtserkennung dauerhaft einsetz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278319" cy="6855557"/>
          </a:xfrm>
          <a:prstGeom prst="rect">
            <a:avLst/>
          </a:prstGeom>
        </p:spPr>
      </p:pic>
      <p:sp>
        <p:nvSpPr>
          <p:cNvPr id="4" name="Organigramme : Processus 3"/>
          <p:cNvSpPr/>
          <p:nvPr/>
        </p:nvSpPr>
        <p:spPr>
          <a:xfrm>
            <a:off x="6632294" y="0"/>
            <a:ext cx="5559706" cy="685555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978 w 10000"/>
              <a:gd name="connsiteY4" fmla="*/ 5065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978 w 10000"/>
              <a:gd name="connsiteY4" fmla="*/ 5065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978 w 10000"/>
              <a:gd name="connsiteY4" fmla="*/ 5065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832 w 10000"/>
              <a:gd name="connsiteY4" fmla="*/ 52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832 w 10000"/>
              <a:gd name="connsiteY4" fmla="*/ 52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-7" y="8355"/>
                  <a:pt x="1756" y="7452"/>
                  <a:pt x="1832" y="5200"/>
                </a:cubicBezTo>
                <a:cubicBezTo>
                  <a:pt x="1881" y="3444"/>
                  <a:pt x="326" y="1688"/>
                  <a:pt x="0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469985" y="2129741"/>
            <a:ext cx="105908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b="1" dirty="0" smtClean="0">
                <a:solidFill>
                  <a:schemeClr val="bg1"/>
                </a:solidFill>
                <a:latin typeface="Broadway" panose="04040905080B02020502" pitchFamily="82" charset="0"/>
              </a:rPr>
              <a:t>La camera</a:t>
            </a:r>
            <a:endParaRPr lang="fr-FR" sz="13800" b="1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14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amburg: Polizei will Software zur Gesichtserkennung dauerhaft einsetz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131968"/>
          </a:xfrm>
          <a:prstGeom prst="rect">
            <a:avLst/>
          </a:prstGeom>
        </p:spPr>
      </p:pic>
      <p:pic>
        <p:nvPicPr>
          <p:cNvPr id="8" name="Image 7" descr="Hamburg: Polizei will Software zur Gesichtserkennung dauerhaft einsetz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" t="284" r="55815" b="-284"/>
          <a:stretch/>
        </p:blipFill>
        <p:spPr>
          <a:xfrm>
            <a:off x="0" y="0"/>
            <a:ext cx="5335929" cy="813196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3901" y="2768840"/>
            <a:ext cx="513628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>
              <a:spcAft>
                <a:spcPts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La </a:t>
            </a:r>
            <a:r>
              <a:rPr lang="fr-FR" sz="2000" dirty="0">
                <a:solidFill>
                  <a:schemeClr val="bg1"/>
                </a:solidFill>
              </a:rPr>
              <a:t>norme internationale ISO 5127-1 définit le document comme </a:t>
            </a:r>
            <a:r>
              <a:rPr lang="fr-FR" sz="2000" i="1" dirty="0">
                <a:solidFill>
                  <a:schemeClr val="bg1"/>
                </a:solidFill>
              </a:rPr>
              <a:t>« une information enregistrée qui peut être traitée comme une unité dans un processus de communication, quelque soit sa forme et ses caractéristiques ».</a:t>
            </a:r>
          </a:p>
          <a:p>
            <a:pPr marL="0" lvl="2" algn="just">
              <a:spcAft>
                <a:spcPts val="0"/>
              </a:spcAft>
            </a:pPr>
            <a:endParaRPr lang="fr-FR" sz="2000" dirty="0">
              <a:solidFill>
                <a:schemeClr val="bg1"/>
              </a:solidFill>
            </a:endParaRPr>
          </a:p>
          <a:p>
            <a:pPr marL="0" lvl="2" algn="just"/>
            <a:r>
              <a:rPr lang="fr-FR" sz="2000" dirty="0">
                <a:solidFill>
                  <a:schemeClr val="bg1"/>
                </a:solidFill>
              </a:rPr>
              <a:t>Contrairement à la croyance populaire, un document devient archives dès sa création ou sa réception. Il n'est pas nécessaire qu'il soit vieux.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3901" y="1704920"/>
            <a:ext cx="454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MON TITRE ICI</a:t>
            </a:r>
          </a:p>
        </p:txBody>
      </p:sp>
    </p:spTree>
    <p:extLst>
      <p:ext uri="{BB962C8B-B14F-4D97-AF65-F5344CB8AC3E}">
        <p14:creationId xmlns:p14="http://schemas.microsoft.com/office/powerpoint/2010/main" val="5937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83901" y="1704920"/>
            <a:ext cx="454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MON TITRE ICI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3000556" y="3213720"/>
            <a:ext cx="6190887" cy="430560"/>
            <a:chOff x="0" y="5155"/>
            <a:chExt cx="6190887" cy="430560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0" y="5155"/>
              <a:ext cx="6190887" cy="4305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ZoneTexte 4"/>
            <p:cNvSpPr txBox="1"/>
            <p:nvPr/>
          </p:nvSpPr>
          <p:spPr>
            <a:xfrm>
              <a:off x="21018" y="26173"/>
              <a:ext cx="6148851" cy="388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just" defTabSz="466725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H" sz="1050" b="1" i="1" kern="1200" dirty="0" smtClean="0"/>
                <a:t>NB</a:t>
              </a:r>
              <a:r>
                <a:rPr lang="fr-CH" sz="1050" kern="1200" dirty="0" smtClean="0"/>
                <a:t> : </a:t>
              </a:r>
              <a:r>
                <a:rPr lang="fr-FR" sz="1050" kern="1200"/>
                <a:t>Compte tenu de son importance pour tout système d’archivage, nous suggérons fortement l’intégration d’une </a:t>
              </a:r>
              <a:r>
                <a:rPr lang="fr-FR" sz="1050" b="1" kern="1200"/>
                <a:t>politique d’archivage </a:t>
              </a:r>
              <a:r>
                <a:rPr lang="fr-FR" sz="1050" kern="1200"/>
                <a:t>ou</a:t>
              </a:r>
              <a:r>
                <a:rPr lang="fr-FR" sz="1050" b="1" kern="1200"/>
                <a:t> charte d’archivage</a:t>
              </a:r>
              <a:r>
                <a:rPr lang="fr-FR" sz="1050" kern="1200"/>
                <a:t> à la liste des livrables.</a:t>
              </a:r>
              <a:endParaRPr lang="fr-FR" sz="105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5361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16624"/>
            <a:ext cx="12192000" cy="6857998"/>
            <a:chOff x="0" y="5204123"/>
            <a:chExt cx="10506757" cy="165387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1809E0-EEBE-4DEB-8C61-2E1A5676AA41}"/>
                </a:ext>
              </a:extLst>
            </p:cNvPr>
            <p:cNvSpPr/>
            <p:nvPr/>
          </p:nvSpPr>
          <p:spPr>
            <a:xfrm>
              <a:off x="6304165" y="5204123"/>
              <a:ext cx="2102127" cy="1653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F1809E0-EEBE-4DEB-8C61-2E1A5676AA41}"/>
                </a:ext>
              </a:extLst>
            </p:cNvPr>
            <p:cNvSpPr/>
            <p:nvPr/>
          </p:nvSpPr>
          <p:spPr>
            <a:xfrm>
              <a:off x="8404630" y="5204123"/>
              <a:ext cx="2102127" cy="16538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F1809E0-EEBE-4DEB-8C61-2E1A5676AA41}"/>
                </a:ext>
              </a:extLst>
            </p:cNvPr>
            <p:cNvSpPr/>
            <p:nvPr/>
          </p:nvSpPr>
          <p:spPr>
            <a:xfrm>
              <a:off x="0" y="5204123"/>
              <a:ext cx="2102127" cy="1653877"/>
            </a:xfrm>
            <a:prstGeom prst="rect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F1809E0-EEBE-4DEB-8C61-2E1A5676AA41}"/>
                </a:ext>
              </a:extLst>
            </p:cNvPr>
            <p:cNvSpPr/>
            <p:nvPr/>
          </p:nvSpPr>
          <p:spPr>
            <a:xfrm>
              <a:off x="4203146" y="5204123"/>
              <a:ext cx="2102127" cy="165387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809C95B-FA5D-4F33-9155-54EEF60FAF7E}"/>
              </a:ext>
            </a:extLst>
          </p:cNvPr>
          <p:cNvGrpSpPr/>
          <p:nvPr/>
        </p:nvGrpSpPr>
        <p:grpSpPr>
          <a:xfrm>
            <a:off x="3193173" y="4834041"/>
            <a:ext cx="959348" cy="1170156"/>
            <a:chOff x="7931851" y="2464731"/>
            <a:chExt cx="1002842" cy="1223210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E80D346B-4AB6-4572-9E35-8AC7ABC27F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0806" y="2650831"/>
              <a:ext cx="623981" cy="1037110"/>
            </a:xfrm>
            <a:custGeom>
              <a:avLst/>
              <a:gdLst>
                <a:gd name="T0" fmla="*/ 674 w 750"/>
                <a:gd name="T1" fmla="*/ 602 h 1237"/>
                <a:gd name="T2" fmla="*/ 750 w 750"/>
                <a:gd name="T3" fmla="*/ 376 h 1237"/>
                <a:gd name="T4" fmla="*/ 638 w 750"/>
                <a:gd name="T5" fmla="*/ 110 h 1237"/>
                <a:gd name="T6" fmla="*/ 370 w 750"/>
                <a:gd name="T7" fmla="*/ 2 h 1237"/>
                <a:gd name="T8" fmla="*/ 110 w 750"/>
                <a:gd name="T9" fmla="*/ 112 h 1237"/>
                <a:gd name="T10" fmla="*/ 1 w 750"/>
                <a:gd name="T11" fmla="*/ 373 h 1237"/>
                <a:gd name="T12" fmla="*/ 77 w 750"/>
                <a:gd name="T13" fmla="*/ 603 h 1237"/>
                <a:gd name="T14" fmla="*/ 205 w 750"/>
                <a:gd name="T15" fmla="*/ 976 h 1237"/>
                <a:gd name="T16" fmla="*/ 205 w 750"/>
                <a:gd name="T17" fmla="*/ 1120 h 1237"/>
                <a:gd name="T18" fmla="*/ 321 w 750"/>
                <a:gd name="T19" fmla="*/ 1237 h 1237"/>
                <a:gd name="T20" fmla="*/ 430 w 750"/>
                <a:gd name="T21" fmla="*/ 1237 h 1237"/>
                <a:gd name="T22" fmla="*/ 546 w 750"/>
                <a:gd name="T23" fmla="*/ 1120 h 1237"/>
                <a:gd name="T24" fmla="*/ 546 w 750"/>
                <a:gd name="T25" fmla="*/ 976 h 1237"/>
                <a:gd name="T26" fmla="*/ 674 w 750"/>
                <a:gd name="T27" fmla="*/ 602 h 1237"/>
                <a:gd name="T28" fmla="*/ 116 w 750"/>
                <a:gd name="T29" fmla="*/ 574 h 1237"/>
                <a:gd name="T30" fmla="*/ 49 w 750"/>
                <a:gd name="T31" fmla="*/ 373 h 1237"/>
                <a:gd name="T32" fmla="*/ 371 w 750"/>
                <a:gd name="T33" fmla="*/ 50 h 1237"/>
                <a:gd name="T34" fmla="*/ 605 w 750"/>
                <a:gd name="T35" fmla="*/ 144 h 1237"/>
                <a:gd name="T36" fmla="*/ 702 w 750"/>
                <a:gd name="T37" fmla="*/ 376 h 1237"/>
                <a:gd name="T38" fmla="*/ 636 w 750"/>
                <a:gd name="T39" fmla="*/ 573 h 1237"/>
                <a:gd name="T40" fmla="*/ 498 w 750"/>
                <a:gd name="T41" fmla="*/ 967 h 1237"/>
                <a:gd name="T42" fmla="*/ 253 w 750"/>
                <a:gd name="T43" fmla="*/ 967 h 1237"/>
                <a:gd name="T44" fmla="*/ 116 w 750"/>
                <a:gd name="T45" fmla="*/ 574 h 1237"/>
                <a:gd name="T46" fmla="*/ 253 w 750"/>
                <a:gd name="T47" fmla="*/ 1104 h 1237"/>
                <a:gd name="T48" fmla="*/ 253 w 750"/>
                <a:gd name="T49" fmla="*/ 1085 h 1237"/>
                <a:gd name="T50" fmla="*/ 498 w 750"/>
                <a:gd name="T51" fmla="*/ 1113 h 1237"/>
                <a:gd name="T52" fmla="*/ 498 w 750"/>
                <a:gd name="T53" fmla="*/ 1120 h 1237"/>
                <a:gd name="T54" fmla="*/ 497 w 750"/>
                <a:gd name="T55" fmla="*/ 1132 h 1237"/>
                <a:gd name="T56" fmla="*/ 253 w 750"/>
                <a:gd name="T57" fmla="*/ 1104 h 1237"/>
                <a:gd name="T58" fmla="*/ 253 w 750"/>
                <a:gd name="T59" fmla="*/ 1036 h 1237"/>
                <a:gd name="T60" fmla="*/ 253 w 750"/>
                <a:gd name="T61" fmla="*/ 1015 h 1237"/>
                <a:gd name="T62" fmla="*/ 498 w 750"/>
                <a:gd name="T63" fmla="*/ 1015 h 1237"/>
                <a:gd name="T64" fmla="*/ 498 w 750"/>
                <a:gd name="T65" fmla="*/ 1064 h 1237"/>
                <a:gd name="T66" fmla="*/ 253 w 750"/>
                <a:gd name="T67" fmla="*/ 1036 h 1237"/>
                <a:gd name="T68" fmla="*/ 321 w 750"/>
                <a:gd name="T69" fmla="*/ 1189 h 1237"/>
                <a:gd name="T70" fmla="*/ 262 w 750"/>
                <a:gd name="T71" fmla="*/ 1153 h 1237"/>
                <a:gd name="T72" fmla="*/ 468 w 750"/>
                <a:gd name="T73" fmla="*/ 1177 h 1237"/>
                <a:gd name="T74" fmla="*/ 430 w 750"/>
                <a:gd name="T75" fmla="*/ 1189 h 1237"/>
                <a:gd name="T76" fmla="*/ 321 w 750"/>
                <a:gd name="T77" fmla="*/ 1189 h 1237"/>
                <a:gd name="T78" fmla="*/ 321 w 750"/>
                <a:gd name="T79" fmla="*/ 1189 h 1237"/>
                <a:gd name="T80" fmla="*/ 321 w 750"/>
                <a:gd name="T81" fmla="*/ 1189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0" h="1237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03CA52D4-BB6B-42AD-BC3F-157482873D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3151" y="2944496"/>
              <a:ext cx="44264" cy="75201"/>
            </a:xfrm>
            <a:custGeom>
              <a:avLst/>
              <a:gdLst>
                <a:gd name="T0" fmla="*/ 51 w 53"/>
                <a:gd name="T1" fmla="*/ 62 h 90"/>
                <a:gd name="T2" fmla="*/ 48 w 53"/>
                <a:gd name="T3" fmla="*/ 24 h 90"/>
                <a:gd name="T4" fmla="*/ 25 w 53"/>
                <a:gd name="T5" fmla="*/ 0 h 90"/>
                <a:gd name="T6" fmla="*/ 0 w 53"/>
                <a:gd name="T7" fmla="*/ 23 h 90"/>
                <a:gd name="T8" fmla="*/ 4 w 53"/>
                <a:gd name="T9" fmla="*/ 69 h 90"/>
                <a:gd name="T10" fmla="*/ 27 w 53"/>
                <a:gd name="T11" fmla="*/ 90 h 90"/>
                <a:gd name="T12" fmla="*/ 31 w 53"/>
                <a:gd name="T13" fmla="*/ 90 h 90"/>
                <a:gd name="T14" fmla="*/ 51 w 53"/>
                <a:gd name="T15" fmla="*/ 62 h 90"/>
                <a:gd name="T16" fmla="*/ 51 w 53"/>
                <a:gd name="T17" fmla="*/ 62 h 90"/>
                <a:gd name="T18" fmla="*/ 51 w 53"/>
                <a:gd name="T19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9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5A49D94A-FE72-415F-B904-7C6564136D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5045" y="3044923"/>
              <a:ext cx="160397" cy="257493"/>
            </a:xfrm>
            <a:custGeom>
              <a:avLst/>
              <a:gdLst>
                <a:gd name="T0" fmla="*/ 166 w 193"/>
                <a:gd name="T1" fmla="*/ 307 h 307"/>
                <a:gd name="T2" fmla="*/ 174 w 193"/>
                <a:gd name="T3" fmla="*/ 306 h 307"/>
                <a:gd name="T4" fmla="*/ 189 w 193"/>
                <a:gd name="T5" fmla="*/ 275 h 307"/>
                <a:gd name="T6" fmla="*/ 71 w 193"/>
                <a:gd name="T7" fmla="*/ 51 h 307"/>
                <a:gd name="T8" fmla="*/ 49 w 193"/>
                <a:gd name="T9" fmla="*/ 16 h 307"/>
                <a:gd name="T10" fmla="*/ 16 w 193"/>
                <a:gd name="T11" fmla="*/ 6 h 307"/>
                <a:gd name="T12" fmla="*/ 6 w 193"/>
                <a:gd name="T13" fmla="*/ 38 h 307"/>
                <a:gd name="T14" fmla="*/ 33 w 193"/>
                <a:gd name="T15" fmla="*/ 80 h 307"/>
                <a:gd name="T16" fmla="*/ 143 w 193"/>
                <a:gd name="T17" fmla="*/ 290 h 307"/>
                <a:gd name="T18" fmla="*/ 166 w 193"/>
                <a:gd name="T19" fmla="*/ 307 h 307"/>
                <a:gd name="T20" fmla="*/ 166 w 193"/>
                <a:gd name="T21" fmla="*/ 307 h 307"/>
                <a:gd name="T22" fmla="*/ 166 w 193"/>
                <a:gd name="T2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307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D588A060-BFDD-4EDD-A860-87455F486B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85816" y="3030644"/>
              <a:ext cx="71870" cy="89004"/>
            </a:xfrm>
            <a:custGeom>
              <a:avLst/>
              <a:gdLst>
                <a:gd name="T0" fmla="*/ 69 w 86"/>
                <a:gd name="T1" fmla="*/ 5 h 106"/>
                <a:gd name="T2" fmla="*/ 37 w 86"/>
                <a:gd name="T3" fmla="*/ 18 h 106"/>
                <a:gd name="T4" fmla="*/ 8 w 86"/>
                <a:gd name="T5" fmla="*/ 68 h 106"/>
                <a:gd name="T6" fmla="*/ 12 w 86"/>
                <a:gd name="T7" fmla="*/ 102 h 106"/>
                <a:gd name="T8" fmla="*/ 27 w 86"/>
                <a:gd name="T9" fmla="*/ 106 h 106"/>
                <a:gd name="T10" fmla="*/ 46 w 86"/>
                <a:gd name="T11" fmla="*/ 97 h 106"/>
                <a:gd name="T12" fmla="*/ 81 w 86"/>
                <a:gd name="T13" fmla="*/ 37 h 106"/>
                <a:gd name="T14" fmla="*/ 69 w 86"/>
                <a:gd name="T15" fmla="*/ 5 h 106"/>
                <a:gd name="T16" fmla="*/ 69 w 86"/>
                <a:gd name="T17" fmla="*/ 5 h 106"/>
                <a:gd name="T18" fmla="*/ 69 w 86"/>
                <a:gd name="T19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106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F4512CFF-A3B9-4C2A-A17A-8D689969B9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724603"/>
              <a:ext cx="259397" cy="282719"/>
            </a:xfrm>
            <a:custGeom>
              <a:avLst/>
              <a:gdLst>
                <a:gd name="T0" fmla="*/ 24 w 312"/>
                <a:gd name="T1" fmla="*/ 48 h 337"/>
                <a:gd name="T2" fmla="*/ 264 w 312"/>
                <a:gd name="T3" fmla="*/ 288 h 337"/>
                <a:gd name="T4" fmla="*/ 263 w 312"/>
                <a:gd name="T5" fmla="*/ 311 h 337"/>
                <a:gd name="T6" fmla="*/ 285 w 312"/>
                <a:gd name="T7" fmla="*/ 337 h 337"/>
                <a:gd name="T8" fmla="*/ 287 w 312"/>
                <a:gd name="T9" fmla="*/ 337 h 337"/>
                <a:gd name="T10" fmla="*/ 311 w 312"/>
                <a:gd name="T11" fmla="*/ 315 h 337"/>
                <a:gd name="T12" fmla="*/ 312 w 312"/>
                <a:gd name="T13" fmla="*/ 288 h 337"/>
                <a:gd name="T14" fmla="*/ 24 w 312"/>
                <a:gd name="T15" fmla="*/ 0 h 337"/>
                <a:gd name="T16" fmla="*/ 0 w 312"/>
                <a:gd name="T17" fmla="*/ 24 h 337"/>
                <a:gd name="T18" fmla="*/ 24 w 312"/>
                <a:gd name="T19" fmla="*/ 48 h 337"/>
                <a:gd name="T20" fmla="*/ 24 w 312"/>
                <a:gd name="T21" fmla="*/ 48 h 337"/>
                <a:gd name="T22" fmla="*/ 24 w 312"/>
                <a:gd name="T23" fmla="*/ 4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" h="337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CC4D9E45-49B3-4FE1-9A5E-75409ADFBE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464731"/>
              <a:ext cx="39980" cy="152306"/>
            </a:xfrm>
            <a:custGeom>
              <a:avLst/>
              <a:gdLst>
                <a:gd name="T0" fmla="*/ 24 w 48"/>
                <a:gd name="T1" fmla="*/ 182 h 182"/>
                <a:gd name="T2" fmla="*/ 48 w 48"/>
                <a:gd name="T3" fmla="*/ 158 h 182"/>
                <a:gd name="T4" fmla="*/ 48 w 48"/>
                <a:gd name="T5" fmla="*/ 24 h 182"/>
                <a:gd name="T6" fmla="*/ 24 w 48"/>
                <a:gd name="T7" fmla="*/ 0 h 182"/>
                <a:gd name="T8" fmla="*/ 0 w 48"/>
                <a:gd name="T9" fmla="*/ 24 h 182"/>
                <a:gd name="T10" fmla="*/ 0 w 48"/>
                <a:gd name="T11" fmla="*/ 158 h 182"/>
                <a:gd name="T12" fmla="*/ 24 w 48"/>
                <a:gd name="T13" fmla="*/ 182 h 182"/>
                <a:gd name="T14" fmla="*/ 24 w 48"/>
                <a:gd name="T15" fmla="*/ 182 h 182"/>
                <a:gd name="T16" fmla="*/ 24 w 48"/>
                <a:gd name="T1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82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C1D807C5-BD40-46EF-BE67-E16052BCFF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9830" y="2526606"/>
              <a:ext cx="101379" cy="140883"/>
            </a:xfrm>
            <a:custGeom>
              <a:avLst/>
              <a:gdLst>
                <a:gd name="T0" fmla="*/ 74 w 122"/>
                <a:gd name="T1" fmla="*/ 156 h 168"/>
                <a:gd name="T2" fmla="*/ 94 w 122"/>
                <a:gd name="T3" fmla="*/ 168 h 168"/>
                <a:gd name="T4" fmla="*/ 106 w 122"/>
                <a:gd name="T5" fmla="*/ 165 h 168"/>
                <a:gd name="T6" fmla="*/ 115 w 122"/>
                <a:gd name="T7" fmla="*/ 132 h 168"/>
                <a:gd name="T8" fmla="*/ 48 w 122"/>
                <a:gd name="T9" fmla="*/ 15 h 168"/>
                <a:gd name="T10" fmla="*/ 15 w 122"/>
                <a:gd name="T11" fmla="*/ 7 h 168"/>
                <a:gd name="T12" fmla="*/ 6 w 122"/>
                <a:gd name="T13" fmla="*/ 39 h 168"/>
                <a:gd name="T14" fmla="*/ 74 w 122"/>
                <a:gd name="T15" fmla="*/ 156 h 168"/>
                <a:gd name="T16" fmla="*/ 74 w 122"/>
                <a:gd name="T17" fmla="*/ 156 h 168"/>
                <a:gd name="T18" fmla="*/ 74 w 122"/>
                <a:gd name="T19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ECA63CCD-7F4F-427A-A2FD-0526FDFE1C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3132975"/>
              <a:ext cx="142311" cy="99951"/>
            </a:xfrm>
            <a:custGeom>
              <a:avLst/>
              <a:gdLst>
                <a:gd name="T0" fmla="*/ 155 w 171"/>
                <a:gd name="T1" fmla="*/ 74 h 119"/>
                <a:gd name="T2" fmla="*/ 39 w 171"/>
                <a:gd name="T3" fmla="*/ 7 h 119"/>
                <a:gd name="T4" fmla="*/ 6 w 171"/>
                <a:gd name="T5" fmla="*/ 15 h 119"/>
                <a:gd name="T6" fmla="*/ 15 w 171"/>
                <a:gd name="T7" fmla="*/ 48 h 119"/>
                <a:gd name="T8" fmla="*/ 131 w 171"/>
                <a:gd name="T9" fmla="*/ 115 h 119"/>
                <a:gd name="T10" fmla="*/ 143 w 171"/>
                <a:gd name="T11" fmla="*/ 119 h 119"/>
                <a:gd name="T12" fmla="*/ 164 w 171"/>
                <a:gd name="T13" fmla="*/ 107 h 119"/>
                <a:gd name="T14" fmla="*/ 155 w 171"/>
                <a:gd name="T15" fmla="*/ 74 h 119"/>
                <a:gd name="T16" fmla="*/ 155 w 171"/>
                <a:gd name="T17" fmla="*/ 74 h 119"/>
                <a:gd name="T18" fmla="*/ 155 w 171"/>
                <a:gd name="T19" fmla="*/ 7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9D84EDDB-5B69-4385-91BB-428FB84483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2704613"/>
              <a:ext cx="142311" cy="98999"/>
            </a:xfrm>
            <a:custGeom>
              <a:avLst/>
              <a:gdLst>
                <a:gd name="T0" fmla="*/ 15 w 171"/>
                <a:gd name="T1" fmla="*/ 48 h 118"/>
                <a:gd name="T2" fmla="*/ 132 w 171"/>
                <a:gd name="T3" fmla="*/ 115 h 118"/>
                <a:gd name="T4" fmla="*/ 144 w 171"/>
                <a:gd name="T5" fmla="*/ 118 h 118"/>
                <a:gd name="T6" fmla="*/ 165 w 171"/>
                <a:gd name="T7" fmla="*/ 106 h 118"/>
                <a:gd name="T8" fmla="*/ 156 w 171"/>
                <a:gd name="T9" fmla="*/ 74 h 118"/>
                <a:gd name="T10" fmla="*/ 39 w 171"/>
                <a:gd name="T11" fmla="*/ 6 h 118"/>
                <a:gd name="T12" fmla="*/ 7 w 171"/>
                <a:gd name="T13" fmla="*/ 15 h 118"/>
                <a:gd name="T14" fmla="*/ 15 w 171"/>
                <a:gd name="T15" fmla="*/ 48 h 118"/>
                <a:gd name="T16" fmla="*/ 15 w 171"/>
                <a:gd name="T17" fmla="*/ 48 h 118"/>
                <a:gd name="T18" fmla="*/ 15 w 171"/>
                <a:gd name="T19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460986E3-C384-473A-A603-C256302B8F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82387" y="2949255"/>
              <a:ext cx="152306" cy="40457"/>
            </a:xfrm>
            <a:custGeom>
              <a:avLst/>
              <a:gdLst>
                <a:gd name="T0" fmla="*/ 159 w 183"/>
                <a:gd name="T1" fmla="*/ 0 h 48"/>
                <a:gd name="T2" fmla="*/ 24 w 183"/>
                <a:gd name="T3" fmla="*/ 0 h 48"/>
                <a:gd name="T4" fmla="*/ 0 w 183"/>
                <a:gd name="T5" fmla="*/ 24 h 48"/>
                <a:gd name="T6" fmla="*/ 24 w 183"/>
                <a:gd name="T7" fmla="*/ 48 h 48"/>
                <a:gd name="T8" fmla="*/ 159 w 183"/>
                <a:gd name="T9" fmla="*/ 48 h 48"/>
                <a:gd name="T10" fmla="*/ 183 w 183"/>
                <a:gd name="T11" fmla="*/ 24 h 48"/>
                <a:gd name="T12" fmla="*/ 159 w 183"/>
                <a:gd name="T13" fmla="*/ 0 h 48"/>
                <a:gd name="T14" fmla="*/ 159 w 183"/>
                <a:gd name="T15" fmla="*/ 0 h 48"/>
                <a:gd name="T16" fmla="*/ 159 w 183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48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AA9473DA-F0A9-4A9D-86E6-FF8F919F96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1851" y="2949255"/>
              <a:ext cx="151355" cy="40457"/>
            </a:xfrm>
            <a:custGeom>
              <a:avLst/>
              <a:gdLst>
                <a:gd name="T0" fmla="*/ 182 w 182"/>
                <a:gd name="T1" fmla="*/ 24 h 48"/>
                <a:gd name="T2" fmla="*/ 158 w 182"/>
                <a:gd name="T3" fmla="*/ 0 h 48"/>
                <a:gd name="T4" fmla="*/ 24 w 182"/>
                <a:gd name="T5" fmla="*/ 0 h 48"/>
                <a:gd name="T6" fmla="*/ 0 w 182"/>
                <a:gd name="T7" fmla="*/ 24 h 48"/>
                <a:gd name="T8" fmla="*/ 24 w 182"/>
                <a:gd name="T9" fmla="*/ 48 h 48"/>
                <a:gd name="T10" fmla="*/ 158 w 182"/>
                <a:gd name="T11" fmla="*/ 48 h 48"/>
                <a:gd name="T12" fmla="*/ 182 w 182"/>
                <a:gd name="T13" fmla="*/ 24 h 48"/>
                <a:gd name="T14" fmla="*/ 182 w 182"/>
                <a:gd name="T15" fmla="*/ 24 h 48"/>
                <a:gd name="T16" fmla="*/ 182 w 182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48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80287030-1F3C-4778-ABBF-87300BE886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2704613"/>
              <a:ext cx="142311" cy="98999"/>
            </a:xfrm>
            <a:custGeom>
              <a:avLst/>
              <a:gdLst>
                <a:gd name="T0" fmla="*/ 27 w 171"/>
                <a:gd name="T1" fmla="*/ 118 h 118"/>
                <a:gd name="T2" fmla="*/ 39 w 171"/>
                <a:gd name="T3" fmla="*/ 115 h 118"/>
                <a:gd name="T4" fmla="*/ 155 w 171"/>
                <a:gd name="T5" fmla="*/ 48 h 118"/>
                <a:gd name="T6" fmla="*/ 164 w 171"/>
                <a:gd name="T7" fmla="*/ 15 h 118"/>
                <a:gd name="T8" fmla="*/ 131 w 171"/>
                <a:gd name="T9" fmla="*/ 6 h 118"/>
                <a:gd name="T10" fmla="*/ 15 w 171"/>
                <a:gd name="T11" fmla="*/ 74 h 118"/>
                <a:gd name="T12" fmla="*/ 6 w 171"/>
                <a:gd name="T13" fmla="*/ 106 h 118"/>
                <a:gd name="T14" fmla="*/ 27 w 171"/>
                <a:gd name="T15" fmla="*/ 118 h 118"/>
                <a:gd name="T16" fmla="*/ 27 w 171"/>
                <a:gd name="T17" fmla="*/ 118 h 118"/>
                <a:gd name="T18" fmla="*/ 27 w 171"/>
                <a:gd name="T1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32BFEAB5-A7F0-4FC4-B1F6-FA094E79A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3132975"/>
              <a:ext cx="142311" cy="99951"/>
            </a:xfrm>
            <a:custGeom>
              <a:avLst/>
              <a:gdLst>
                <a:gd name="T0" fmla="*/ 132 w 171"/>
                <a:gd name="T1" fmla="*/ 7 h 119"/>
                <a:gd name="T2" fmla="*/ 15 w 171"/>
                <a:gd name="T3" fmla="*/ 74 h 119"/>
                <a:gd name="T4" fmla="*/ 7 w 171"/>
                <a:gd name="T5" fmla="*/ 107 h 119"/>
                <a:gd name="T6" fmla="*/ 28 w 171"/>
                <a:gd name="T7" fmla="*/ 119 h 119"/>
                <a:gd name="T8" fmla="*/ 39 w 171"/>
                <a:gd name="T9" fmla="*/ 115 h 119"/>
                <a:gd name="T10" fmla="*/ 156 w 171"/>
                <a:gd name="T11" fmla="*/ 48 h 119"/>
                <a:gd name="T12" fmla="*/ 165 w 171"/>
                <a:gd name="T13" fmla="*/ 15 h 119"/>
                <a:gd name="T14" fmla="*/ 132 w 171"/>
                <a:gd name="T15" fmla="*/ 7 h 119"/>
                <a:gd name="T16" fmla="*/ 132 w 171"/>
                <a:gd name="T17" fmla="*/ 7 h 119"/>
                <a:gd name="T18" fmla="*/ 132 w 171"/>
                <a:gd name="T19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E71E5E63-E344-41E1-8F90-51365E71BB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5336" y="2526606"/>
              <a:ext cx="101379" cy="140883"/>
            </a:xfrm>
            <a:custGeom>
              <a:avLst/>
              <a:gdLst>
                <a:gd name="T0" fmla="*/ 15 w 122"/>
                <a:gd name="T1" fmla="*/ 165 h 168"/>
                <a:gd name="T2" fmla="*/ 27 w 122"/>
                <a:gd name="T3" fmla="*/ 168 h 168"/>
                <a:gd name="T4" fmla="*/ 48 w 122"/>
                <a:gd name="T5" fmla="*/ 156 h 168"/>
                <a:gd name="T6" fmla="*/ 115 w 122"/>
                <a:gd name="T7" fmla="*/ 39 h 168"/>
                <a:gd name="T8" fmla="*/ 107 w 122"/>
                <a:gd name="T9" fmla="*/ 7 h 168"/>
                <a:gd name="T10" fmla="*/ 74 w 122"/>
                <a:gd name="T11" fmla="*/ 15 h 168"/>
                <a:gd name="T12" fmla="*/ 7 w 122"/>
                <a:gd name="T13" fmla="*/ 132 h 168"/>
                <a:gd name="T14" fmla="*/ 15 w 122"/>
                <a:gd name="T15" fmla="*/ 165 h 168"/>
                <a:gd name="T16" fmla="*/ 15 w 122"/>
                <a:gd name="T17" fmla="*/ 165 h 168"/>
                <a:gd name="T18" fmla="*/ 15 w 122"/>
                <a:gd name="T19" fmla="*/ 16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4063F589-818F-47CE-83D1-E8F35397C17A}"/>
              </a:ext>
            </a:extLst>
          </p:cNvPr>
          <p:cNvSpPr txBox="1"/>
          <p:nvPr/>
        </p:nvSpPr>
        <p:spPr>
          <a:xfrm>
            <a:off x="2822841" y="6251877"/>
            <a:ext cx="16240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250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IDEA</a:t>
            </a:r>
            <a:endParaRPr kumimoji="0" lang="en-GB" sz="25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439300" y="2286696"/>
            <a:ext cx="24360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latin typeface="Bahnschrift SemiLight" panose="020B0502040204020203" pitchFamily="34" charset="0"/>
              </a:rPr>
              <a:t>Merci de votre attention</a:t>
            </a:r>
            <a:endParaRPr lang="fr-FR" sz="4400" b="1" dirty="0"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18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42689</TotalTime>
  <Words>62</Words>
  <Application>Microsoft Office PowerPoint</Application>
  <PresentationFormat>Grand écran</PresentationFormat>
  <Paragraphs>21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Bahnschrift SemiLight</vt:lpstr>
      <vt:lpstr>Broadway</vt:lpstr>
      <vt:lpstr>Brush Script MT</vt:lpstr>
      <vt:lpstr>Calibri</vt:lpstr>
      <vt:lpstr>Calibri Light</vt:lpstr>
      <vt:lpstr>Noto Sans</vt:lpstr>
      <vt:lpstr>Times New Roman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</dc:creator>
  <cp:lastModifiedBy>YONKOUO NKANJE Aristide</cp:lastModifiedBy>
  <cp:revision>1703</cp:revision>
  <dcterms:created xsi:type="dcterms:W3CDTF">2017-12-05T16:25:52Z</dcterms:created>
  <dcterms:modified xsi:type="dcterms:W3CDTF">2023-11-22T23:12:21Z</dcterms:modified>
</cp:coreProperties>
</file>